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Roboto Medium"/>
      <p:regular r:id="rId17"/>
      <p:bold r:id="rId18"/>
      <p:italic r:id="rId19"/>
      <p:boldItalic r:id="rId20"/>
    </p:embeddedFont>
    <p:embeddedFont>
      <p:font typeface="Roboto Condense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11" Type="http://schemas.openxmlformats.org/officeDocument/2006/relationships/slide" Target="slides/slide6.xml"/><Relationship Id="rId22" Type="http://schemas.openxmlformats.org/officeDocument/2006/relationships/font" Target="fonts/RobotoCondensed-bold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regular.fntdata"/><Relationship Id="rId13" Type="http://schemas.openxmlformats.org/officeDocument/2006/relationships/font" Target="fonts/Roboto-regular.fntdata"/><Relationship Id="rId24" Type="http://schemas.openxmlformats.org/officeDocument/2006/relationships/font" Target="fonts/RobotoCondensed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Condense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RobotoMedium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edium-italic.fntdata"/><Relationship Id="rId6" Type="http://schemas.openxmlformats.org/officeDocument/2006/relationships/slide" Target="slides/slide1.xml"/><Relationship Id="rId18" Type="http://schemas.openxmlformats.org/officeDocument/2006/relationships/font" Target="fonts/Roboto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f7ce5af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df7ce5af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f7ce5afe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df7ce5afe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f7ce5afe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df7ce5afe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f7ce5afe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df7ce5afe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f7ce5afe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df7ce5afe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f7ce5afe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df7ce5afe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f7ce5afe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df7ce5afe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3080250" y="2945925"/>
            <a:ext cx="29835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6"/>
              </a:buClr>
              <a:buSzPts val="2500"/>
              <a:buFont typeface="Roboto Condensed"/>
              <a:buNone/>
              <a:defRPr b="1">
                <a:solidFill>
                  <a:srgbClr val="0081C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None/>
              <a:defRPr b="1" sz="18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None/>
              <a:defRPr b="1" sz="18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None/>
              <a:defRPr b="1" sz="18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None/>
              <a:defRPr b="1" sz="18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None/>
              <a:defRPr b="1" sz="18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None/>
              <a:defRPr b="1" sz="18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None/>
              <a:defRPr b="1" sz="18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None/>
              <a:defRPr b="1" sz="18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General)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276550"/>
            <a:ext cx="708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6"/>
              </a:buClr>
              <a:buSzPts val="2500"/>
              <a:buFont typeface="Roboto Condensed"/>
              <a:buNone/>
              <a:defRPr b="1">
                <a:solidFill>
                  <a:srgbClr val="0081C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6"/>
              </a:buClr>
              <a:buSzPts val="2500"/>
              <a:buFont typeface="Roboto Condensed"/>
              <a:buNone/>
              <a:defRPr b="1">
                <a:solidFill>
                  <a:srgbClr val="0081C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6"/>
              </a:buClr>
              <a:buSzPts val="2500"/>
              <a:buFont typeface="Roboto Condensed"/>
              <a:buNone/>
              <a:defRPr b="1">
                <a:solidFill>
                  <a:srgbClr val="0081C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6"/>
              </a:buClr>
              <a:buSzPts val="2500"/>
              <a:buFont typeface="Roboto Condensed"/>
              <a:buNone/>
              <a:defRPr b="1">
                <a:solidFill>
                  <a:srgbClr val="0081C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6"/>
              </a:buClr>
              <a:buSzPts val="2500"/>
              <a:buFont typeface="Roboto Condensed"/>
              <a:buNone/>
              <a:defRPr b="1">
                <a:solidFill>
                  <a:srgbClr val="0081C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6"/>
              </a:buClr>
              <a:buSzPts val="2500"/>
              <a:buFont typeface="Roboto Condensed"/>
              <a:buNone/>
              <a:defRPr b="1">
                <a:solidFill>
                  <a:srgbClr val="0081C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6"/>
              </a:buClr>
              <a:buSzPts val="2500"/>
              <a:buFont typeface="Roboto Condensed"/>
              <a:buNone/>
              <a:defRPr b="1">
                <a:solidFill>
                  <a:srgbClr val="0081C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6"/>
              </a:buClr>
              <a:buSzPts val="2500"/>
              <a:buFont typeface="Roboto Condensed"/>
              <a:buNone/>
              <a:defRPr b="1">
                <a:solidFill>
                  <a:srgbClr val="0081C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6"/>
              </a:buClr>
              <a:buSzPts val="2500"/>
              <a:buFont typeface="Roboto Condensed"/>
              <a:buNone/>
              <a:defRPr b="1">
                <a:solidFill>
                  <a:srgbClr val="0081C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1043500"/>
            <a:ext cx="8152200" cy="3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6788400" y="4663225"/>
            <a:ext cx="169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0504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www.goodx.healthcare 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GoodX Logo_wtl.png" id="57" name="Google Shape;57;p14"/>
          <p:cNvPicPr preferRelativeResize="0"/>
          <p:nvPr/>
        </p:nvPicPr>
        <p:blipFill rotWithShape="1">
          <a:blip r:embed="rId3">
            <a:alphaModFix/>
          </a:blip>
          <a:srcRect b="758" l="0" r="0" t="748"/>
          <a:stretch/>
        </p:blipFill>
        <p:spPr>
          <a:xfrm>
            <a:off x="7693050" y="206075"/>
            <a:ext cx="708502" cy="3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earning.goodx.co.za/mod/page/view.php?id=5110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earning.goodx.co.za/course/view.php?id=138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>
            <a:off x="3080250" y="2945925"/>
            <a:ext cx="298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300"/>
              <a:t>FACIAL </a:t>
            </a:r>
            <a:r>
              <a:rPr lang="en" sz="2300"/>
              <a:t>RECOGNITION</a:t>
            </a:r>
            <a:r>
              <a:rPr lang="en" sz="2300"/>
              <a:t> /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300"/>
              <a:t>PATIENT IDENTIFIER</a:t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276550"/>
            <a:ext cx="708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What is facial recognition?</a:t>
            </a:r>
            <a:endParaRPr/>
          </a:p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043500"/>
            <a:ext cx="4469100" cy="3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Facial Recognition is an analytics feature that </a:t>
            </a:r>
            <a:r>
              <a:rPr b="1" lang="en"/>
              <a:t>identifies and authenticates</a:t>
            </a:r>
            <a:r>
              <a:rPr lang="en"/>
              <a:t> a specific person from an image or video based on their facial features.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GoodX Web App uses </a:t>
            </a:r>
            <a:r>
              <a:rPr b="1" lang="en"/>
              <a:t>biometrics</a:t>
            </a:r>
            <a:r>
              <a:rPr lang="en"/>
              <a:t> to map the geometry of the face. When the results of this scan are cross-referenced, it quickly confirms a patient’s identity on the system.</a:t>
            </a:r>
            <a:endParaRPr/>
          </a:p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6788400" y="4663225"/>
            <a:ext cx="169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49972" t="0"/>
          <a:stretch/>
        </p:blipFill>
        <p:spPr>
          <a:xfrm>
            <a:off x="5150819" y="1043500"/>
            <a:ext cx="3099682" cy="325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276550"/>
            <a:ext cx="708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How does the Patient Identifier work?</a:t>
            </a:r>
            <a:endParaRPr/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902475"/>
            <a:ext cx="4569900" cy="3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Install a quality web camera at the reception desk or make use of the </a:t>
            </a:r>
            <a:r>
              <a:rPr b="1" i="1" lang="en"/>
              <a:t>myGC</a:t>
            </a:r>
            <a:r>
              <a:rPr lang="en"/>
              <a:t> Kiosk.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</a:t>
            </a:r>
            <a:r>
              <a:rPr b="1" lang="en"/>
              <a:t>new patient</a:t>
            </a:r>
            <a:r>
              <a:rPr lang="en"/>
              <a:t> arrives at the practice, take a clear picture of them with the web camera and save it to their patient file.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an </a:t>
            </a:r>
            <a:r>
              <a:rPr b="1" lang="en"/>
              <a:t>existing patient</a:t>
            </a:r>
            <a:r>
              <a:rPr lang="en"/>
              <a:t> arrives at the practice, use the Patient Identifier feature to scan their facial features.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</a:t>
            </a:r>
            <a:r>
              <a:rPr lang="en" u="sng">
                <a:solidFill>
                  <a:srgbClr val="0081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/>
              <a:t> to read the Patient Identifier user manual. </a:t>
            </a:r>
            <a:endParaRPr/>
          </a:p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788400" y="4663225"/>
            <a:ext cx="169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4">
            <a:alphaModFix/>
          </a:blip>
          <a:srcRect b="0" l="23582" r="23327" t="0"/>
          <a:stretch/>
        </p:blipFill>
        <p:spPr>
          <a:xfrm>
            <a:off x="5143775" y="1212563"/>
            <a:ext cx="3099675" cy="3068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276550"/>
            <a:ext cx="708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Benefits of the Patient Identifier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043500"/>
            <a:ext cx="44691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1C6"/>
                </a:solidFill>
              </a:rPr>
              <a:t>For the practitioner: </a:t>
            </a:r>
            <a:endParaRPr b="1">
              <a:solidFill>
                <a:srgbClr val="0081C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practitioner-patient relationship.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 that the correct patient is being treated.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Secured access to medical software and database.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Secured access to classified clinical and medical information.</a:t>
            </a:r>
            <a:endParaRPr/>
          </a:p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788400" y="4663225"/>
            <a:ext cx="169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0" l="1275" r="8276" t="0"/>
          <a:stretch/>
        </p:blipFill>
        <p:spPr>
          <a:xfrm>
            <a:off x="4979350" y="1562700"/>
            <a:ext cx="3459625" cy="25492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76550"/>
            <a:ext cx="708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Benefits of the Patient Identifier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043500"/>
            <a:ext cx="44691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1C6"/>
                </a:solidFill>
              </a:rPr>
              <a:t>For the receptionist: </a:t>
            </a:r>
            <a:endParaRPr b="1">
              <a:solidFill>
                <a:srgbClr val="0081C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Efficient patient flow.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 that the patient file is correct.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the risk of duplicate patient files.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patient relationship with the practice.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POPI Act compliance due to increased security measures. </a:t>
            </a:r>
            <a:endParaRPr/>
          </a:p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788400" y="4663225"/>
            <a:ext cx="169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10658" t="0"/>
          <a:stretch/>
        </p:blipFill>
        <p:spPr>
          <a:xfrm>
            <a:off x="4979350" y="1562700"/>
            <a:ext cx="3417073" cy="25492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276550"/>
            <a:ext cx="708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Benefits of the Patient Identifier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043500"/>
            <a:ext cx="44691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1C6"/>
                </a:solidFill>
              </a:rPr>
              <a:t>For the patient: </a:t>
            </a:r>
            <a:endParaRPr b="1">
              <a:solidFill>
                <a:srgbClr val="0081C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Prevent identity theft.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patient experience.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trust in the practice.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patient-practitioner relationship.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security of classified personal information.</a:t>
            </a:r>
            <a:endParaRPr/>
          </a:p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788400" y="4663225"/>
            <a:ext cx="169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3707" r="6950" t="0"/>
          <a:stretch/>
        </p:blipFill>
        <p:spPr>
          <a:xfrm>
            <a:off x="4979350" y="1548475"/>
            <a:ext cx="3417073" cy="2549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276550"/>
            <a:ext cx="708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Hardware requirements 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003200"/>
            <a:ext cx="4148100" cy="21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USB web camera that is able to take clear pictures.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Preferably full high definition (FHD / 1080p) which is 1280 x 720 pixels.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a myGC Kiosk.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Click </a:t>
            </a:r>
            <a:r>
              <a:rPr lang="en" u="sng">
                <a:solidFill>
                  <a:srgbClr val="0081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/>
              <a:t> to learn more about the myGC Kiosk. </a:t>
            </a:r>
            <a:endParaRPr/>
          </a:p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6788400" y="4663225"/>
            <a:ext cx="169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505" y="1043501"/>
            <a:ext cx="3325998" cy="2211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